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8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8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8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8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8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8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8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8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8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138" y="-102"/>
      </p:cViewPr>
      <p:guideLst>
        <p:guide orient="horz" pos="2131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true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true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true" noRot="true" noChangeAspect="true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true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true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true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true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true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8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true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true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8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true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true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8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true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true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8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true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true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true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80604020202020204" pitchFamily="34" charset="0"/>
            </a:endParaRPr>
          </a:p>
        </p:txBody>
      </p:sp>
      <p:sp>
        <p:nvSpPr>
          <p:cNvPr id="5" name="页脚占位符 4"/>
          <p:cNvSpPr>
            <a:spLocks noGrp="true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80604020202020204" pitchFamily="34" charset="0"/>
            </a:endParaRPr>
          </a:p>
        </p:txBody>
      </p:sp>
      <p:sp>
        <p:nvSpPr>
          <p:cNvPr id="6" name="灯片编号占位符 5"/>
          <p:cNvSpPr>
            <a:spLocks noGrp="true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8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true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true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true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true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80604020202020204" pitchFamily="34" charset="0"/>
            </a:endParaRPr>
          </a:p>
        </p:txBody>
      </p:sp>
      <p:sp>
        <p:nvSpPr>
          <p:cNvPr id="6" name="页脚占位符 5"/>
          <p:cNvSpPr>
            <a:spLocks noGrp="true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80604020202020204" pitchFamily="34" charset="0"/>
            </a:endParaRPr>
          </a:p>
        </p:txBody>
      </p:sp>
      <p:sp>
        <p:nvSpPr>
          <p:cNvPr id="7" name="灯片编号占位符 6"/>
          <p:cNvSpPr>
            <a:spLocks noGrp="true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8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true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true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false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true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true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false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true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true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80604020202020204" pitchFamily="34" charset="0"/>
            </a:endParaRPr>
          </a:p>
        </p:txBody>
      </p:sp>
      <p:sp>
        <p:nvSpPr>
          <p:cNvPr id="8" name="页脚占位符 7"/>
          <p:cNvSpPr>
            <a:spLocks noGrp="true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80604020202020204" pitchFamily="34" charset="0"/>
            </a:endParaRPr>
          </a:p>
        </p:txBody>
      </p:sp>
      <p:sp>
        <p:nvSpPr>
          <p:cNvPr id="9" name="灯片编号占位符 8"/>
          <p:cNvSpPr>
            <a:spLocks noGrp="true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8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true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true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80604020202020204" pitchFamily="34" charset="0"/>
            </a:endParaRPr>
          </a:p>
        </p:txBody>
      </p:sp>
      <p:sp>
        <p:nvSpPr>
          <p:cNvPr id="4" name="页脚占位符 3"/>
          <p:cNvSpPr>
            <a:spLocks noGrp="true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80604020202020204" pitchFamily="34" charset="0"/>
            </a:endParaRPr>
          </a:p>
        </p:txBody>
      </p:sp>
      <p:sp>
        <p:nvSpPr>
          <p:cNvPr id="5" name="灯片编号占位符 4"/>
          <p:cNvSpPr>
            <a:spLocks noGrp="true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8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true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80604020202020204" pitchFamily="34" charset="0"/>
            </a:endParaRPr>
          </a:p>
        </p:txBody>
      </p:sp>
      <p:sp>
        <p:nvSpPr>
          <p:cNvPr id="3" name="页脚占位符 2"/>
          <p:cNvSpPr>
            <a:spLocks noGrp="true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80604020202020204" pitchFamily="34" charset="0"/>
            </a:endParaRPr>
          </a:p>
        </p:txBody>
      </p:sp>
      <p:sp>
        <p:nvSpPr>
          <p:cNvPr id="4" name="灯片编号占位符 3"/>
          <p:cNvSpPr>
            <a:spLocks noGrp="true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8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true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true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true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true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80604020202020204" pitchFamily="34" charset="0"/>
            </a:endParaRPr>
          </a:p>
        </p:txBody>
      </p:sp>
      <p:sp>
        <p:nvSpPr>
          <p:cNvPr id="6" name="页脚占位符 5"/>
          <p:cNvSpPr>
            <a:spLocks noGrp="true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80604020202020204" pitchFamily="34" charset="0"/>
            </a:endParaRPr>
          </a:p>
        </p:txBody>
      </p:sp>
      <p:sp>
        <p:nvSpPr>
          <p:cNvPr id="7" name="灯片编号占位符 6"/>
          <p:cNvSpPr>
            <a:spLocks noGrp="true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8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true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true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true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true"/>
          </p:cNvSpPr>
          <p:nvPr>
            <p:ph type="dt" sz="half" idx="10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80604020202020204" pitchFamily="34" charset="0"/>
            </a:endParaRPr>
          </a:p>
        </p:txBody>
      </p:sp>
      <p:sp>
        <p:nvSpPr>
          <p:cNvPr id="6" name="页脚占位符 5"/>
          <p:cNvSpPr>
            <a:spLocks noGrp="true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altLang="en-US" strike="noStrike" noProof="1">
              <a:latin typeface="Arial" panose="02080604020202020204" pitchFamily="34" charset="0"/>
            </a:endParaRPr>
          </a:p>
        </p:txBody>
      </p:sp>
      <p:sp>
        <p:nvSpPr>
          <p:cNvPr id="7" name="灯片编号占位符 6"/>
          <p:cNvSpPr>
            <a:spLocks noGrp="true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altLang="en-US" strike="noStrike" noProof="1">
                <a:latin typeface="Arial" panose="0208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8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true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true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true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80604020202020204" pitchFamily="34" charset="0"/>
            </a:endParaRPr>
          </a:p>
        </p:txBody>
      </p:sp>
      <p:sp>
        <p:nvSpPr>
          <p:cNvPr id="1029" name="页脚占位符 1028"/>
          <p:cNvSpPr>
            <a:spLocks noGrp="true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80604020202020204" pitchFamily="34" charset="0"/>
            </a:endParaRPr>
          </a:p>
        </p:txBody>
      </p:sp>
      <p:sp>
        <p:nvSpPr>
          <p:cNvPr id="1030" name="灯片编号占位符 1029"/>
          <p:cNvSpPr>
            <a:spLocks noGrp="true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8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8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8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8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8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8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8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8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8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8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1" name="文本框 32"/>
          <p:cNvSpPr txBox="true"/>
          <p:nvPr/>
        </p:nvSpPr>
        <p:spPr>
          <a:xfrm>
            <a:off x="306388" y="531813"/>
            <a:ext cx="431800" cy="578485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tIns="360045" bIns="360045" anchor="ctr">
            <a:spAutoFit/>
          </a:bodyPr>
          <a:p>
            <a:pPr algn="ctr">
              <a:lnSpc>
                <a:spcPct val="90000"/>
              </a:lnSpc>
            </a:pPr>
            <a:r>
              <a:rPr lang="zh-CN" altLang="en-US" sz="1800">
                <a:latin typeface="Arial" panose="02080604020202020204" pitchFamily="34" charset="0"/>
                <a:ea typeface="宋体" panose="02010600030101010101" pitchFamily="2" charset="-122"/>
              </a:rPr>
              <a:t>固定资产投资项目节能审查行政处罚工作流程图</a:t>
            </a:r>
            <a:endParaRPr lang="zh-CN" altLang="en-US" sz="1800">
              <a:latin typeface="Arial" panose="0208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3772853" y="1578293"/>
            <a:ext cx="2032000" cy="215900"/>
          </a:xfrm>
          <a:prstGeom prst="flowChartAlternateProcess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 fontAlgn="base"/>
            <a:r>
              <a:rPr lang="zh-CN" altLang="en-US" sz="900" strike="noStrike" noProof="1"/>
              <a:t>下达检查通知书</a:t>
            </a:r>
            <a:endParaRPr lang="zh-CN" altLang="en-US" sz="900" strike="noStrike" noProof="1"/>
          </a:p>
        </p:txBody>
      </p:sp>
      <p:sp>
        <p:nvSpPr>
          <p:cNvPr id="7" name="流程图: 可选过程 6"/>
          <p:cNvSpPr/>
          <p:nvPr/>
        </p:nvSpPr>
        <p:spPr>
          <a:xfrm>
            <a:off x="3774758" y="2082483"/>
            <a:ext cx="2032000" cy="215900"/>
          </a:xfrm>
          <a:prstGeom prst="flowChartAlternateProcess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 fontAlgn="base"/>
            <a:r>
              <a:rPr lang="zh-CN" altLang="en-US" sz="900" strike="noStrike" noProof="1"/>
              <a:t>现场调查完成检查笔录</a:t>
            </a:r>
            <a:endParaRPr lang="zh-CN" altLang="en-US" sz="900" strike="noStrike" noProof="1"/>
          </a:p>
        </p:txBody>
      </p:sp>
      <p:sp>
        <p:nvSpPr>
          <p:cNvPr id="23" name="流程图: 可选过程 22"/>
          <p:cNvSpPr/>
          <p:nvPr/>
        </p:nvSpPr>
        <p:spPr>
          <a:xfrm>
            <a:off x="3778250" y="2951163"/>
            <a:ext cx="2032000" cy="215900"/>
          </a:xfrm>
          <a:prstGeom prst="flowChartAlternateProcess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 fontAlgn="base"/>
            <a:r>
              <a:rPr lang="zh-CN" altLang="en-US" sz="900" strike="noStrike" noProof="1"/>
              <a:t>下达行政处罚告知书</a:t>
            </a:r>
            <a:endParaRPr lang="zh-CN" altLang="en-US" sz="900" strike="noStrike" noProof="1"/>
          </a:p>
        </p:txBody>
      </p:sp>
      <p:sp>
        <p:nvSpPr>
          <p:cNvPr id="2" name="流程图: 决策 1"/>
          <p:cNvSpPr/>
          <p:nvPr/>
        </p:nvSpPr>
        <p:spPr>
          <a:xfrm>
            <a:off x="3967163" y="4896168"/>
            <a:ext cx="1655763" cy="503238"/>
          </a:xfrm>
          <a:prstGeom prst="flowChartDecision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 fontAlgn="base"/>
            <a:r>
              <a:rPr lang="en-US" altLang="zh-CN" sz="900" strike="noStrike" noProof="1"/>
              <a:t> </a:t>
            </a:r>
            <a:r>
              <a:rPr lang="zh-CN" altLang="en-US" sz="900" strike="noStrike" noProof="1"/>
              <a:t>行政处罚</a:t>
            </a:r>
            <a:r>
              <a:rPr lang="en-US" altLang="zh-CN" sz="900" strike="noStrike" noProof="1"/>
              <a:t>   </a:t>
            </a:r>
            <a:r>
              <a:rPr lang="zh-CN" altLang="en-US" sz="900" strike="noStrike" noProof="1"/>
              <a:t>措施落实</a:t>
            </a:r>
            <a:endParaRPr lang="zh-CN" altLang="en-US" sz="900" strike="noStrike" noProof="1"/>
          </a:p>
        </p:txBody>
      </p:sp>
      <p:sp>
        <p:nvSpPr>
          <p:cNvPr id="13" name="流程图: 决策 12"/>
          <p:cNvSpPr/>
          <p:nvPr/>
        </p:nvSpPr>
        <p:spPr>
          <a:xfrm>
            <a:off x="3922395" y="4106545"/>
            <a:ext cx="1745615" cy="560705"/>
          </a:xfrm>
          <a:prstGeom prst="flowChartDecision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 fontAlgn="base"/>
            <a:r>
              <a:rPr lang="zh-CN" altLang="en-US" sz="900" strike="noStrike" noProof="1"/>
              <a:t>行政处罚    </a:t>
            </a:r>
            <a:r>
              <a:rPr lang="en-US" altLang="zh-CN" sz="900" strike="noStrike" noProof="1"/>
              <a:t> </a:t>
            </a:r>
            <a:r>
              <a:rPr lang="zh-CN" altLang="en-US" sz="900" strike="noStrike" noProof="1"/>
              <a:t>实施机关实施</a:t>
            </a:r>
            <a:r>
              <a:rPr lang="zh-CN" altLang="en-US" sz="900">
                <a:sym typeface="+mn-ea"/>
              </a:rPr>
              <a:t>处罚</a:t>
            </a:r>
            <a:r>
              <a:rPr lang="zh-CN" altLang="en-US" sz="900" strike="noStrike" noProof="1"/>
              <a:t>完毕</a:t>
            </a:r>
            <a:endParaRPr lang="zh-CN" altLang="en-US" sz="900" strike="noStrike" noProof="1"/>
          </a:p>
        </p:txBody>
      </p:sp>
      <p:sp>
        <p:nvSpPr>
          <p:cNvPr id="30" name="流程图: 可选过程 29"/>
          <p:cNvSpPr/>
          <p:nvPr/>
        </p:nvSpPr>
        <p:spPr>
          <a:xfrm>
            <a:off x="3772535" y="2514600"/>
            <a:ext cx="2032000" cy="215900"/>
          </a:xfrm>
          <a:prstGeom prst="flowChartAlternateProcess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 fontAlgn="base"/>
            <a:r>
              <a:rPr lang="zh-CN" altLang="en-US" sz="900" strike="noStrike" noProof="1">
                <a:sym typeface="+mn-ea"/>
              </a:rPr>
              <a:t>认定违法违规事实</a:t>
            </a:r>
            <a:endParaRPr lang="zh-CN" altLang="en-US" sz="900" strike="noStrike" noProof="1"/>
          </a:p>
        </p:txBody>
      </p:sp>
      <p:sp>
        <p:nvSpPr>
          <p:cNvPr id="39" name="流程图: 可选过程 38"/>
          <p:cNvSpPr/>
          <p:nvPr/>
        </p:nvSpPr>
        <p:spPr>
          <a:xfrm>
            <a:off x="3778250" y="3382963"/>
            <a:ext cx="2032000" cy="215900"/>
          </a:xfrm>
          <a:prstGeom prst="flowChartAlternateProcess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 fontAlgn="base"/>
            <a:r>
              <a:rPr lang="zh-CN" altLang="en-US" sz="900" strike="noStrike" noProof="1"/>
              <a:t>集体讨论</a:t>
            </a:r>
            <a:endParaRPr lang="zh-CN" altLang="en-US" sz="900" strike="noStrike" noProof="1"/>
          </a:p>
        </p:txBody>
      </p:sp>
      <p:sp>
        <p:nvSpPr>
          <p:cNvPr id="41" name="流程图: 可选过程 40"/>
          <p:cNvSpPr/>
          <p:nvPr/>
        </p:nvSpPr>
        <p:spPr>
          <a:xfrm>
            <a:off x="3778885" y="3814763"/>
            <a:ext cx="2032000" cy="215900"/>
          </a:xfrm>
          <a:prstGeom prst="flowChartAlternateProcess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 fontAlgn="base"/>
            <a:r>
              <a:rPr lang="zh-CN" altLang="en-US" sz="900" strike="noStrike" noProof="1"/>
              <a:t>下达处罚决定书</a:t>
            </a:r>
            <a:endParaRPr lang="zh-CN" altLang="en-US" sz="900" strike="noStrike" noProof="1"/>
          </a:p>
        </p:txBody>
      </p:sp>
      <p:sp>
        <p:nvSpPr>
          <p:cNvPr id="5" name="流程图: 可选过程 4"/>
          <p:cNvSpPr/>
          <p:nvPr/>
        </p:nvSpPr>
        <p:spPr>
          <a:xfrm>
            <a:off x="1012825" y="2232978"/>
            <a:ext cx="2032000" cy="496888"/>
          </a:xfrm>
          <a:prstGeom prst="flowChartAlternateProcess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l" fontAlgn="base"/>
            <a:r>
              <a:rPr lang="zh-CN" altLang="en-US" sz="900" strike="noStrike" noProof="1"/>
              <a:t>协调政数部门将项目建设单位违法违规信息录入共享平台，并在网站公布</a:t>
            </a:r>
            <a:endParaRPr lang="zh-CN" altLang="en-US" sz="900" strike="noStrike" noProof="1"/>
          </a:p>
        </p:txBody>
      </p:sp>
      <p:sp>
        <p:nvSpPr>
          <p:cNvPr id="49" name="流程图: 可选过程 48"/>
          <p:cNvSpPr/>
          <p:nvPr/>
        </p:nvSpPr>
        <p:spPr>
          <a:xfrm>
            <a:off x="3779520" y="5603558"/>
            <a:ext cx="2032000" cy="431800"/>
          </a:xfrm>
          <a:prstGeom prst="flowChartAlternateProcess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l" fontAlgn="base"/>
            <a:r>
              <a:rPr lang="zh-CN" altLang="en-US" sz="900" strike="noStrike" noProof="1"/>
              <a:t>监督违规项目立即停止建设或生产、使用，督促项目建设单位落实整改措施</a:t>
            </a:r>
            <a:endParaRPr lang="zh-CN" altLang="en-US" sz="900" strike="noStrike" noProof="1"/>
          </a:p>
        </p:txBody>
      </p:sp>
      <p:sp>
        <p:nvSpPr>
          <p:cNvPr id="2104" name="文本框 7"/>
          <p:cNvSpPr txBox="true"/>
          <p:nvPr/>
        </p:nvSpPr>
        <p:spPr>
          <a:xfrm>
            <a:off x="81598" y="102235"/>
            <a:ext cx="1160462" cy="3067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1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附件1</a:t>
            </a:r>
            <a:endParaRPr lang="en-US" altLang="zh-CN" sz="1400">
              <a:latin typeface="Times New Roman" panose="02020603050405020304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8" name="流程图: 决策 7"/>
          <p:cNvSpPr/>
          <p:nvPr/>
        </p:nvSpPr>
        <p:spPr>
          <a:xfrm>
            <a:off x="3944620" y="728345"/>
            <a:ext cx="1692910" cy="634365"/>
          </a:xfrm>
          <a:prstGeom prst="flowChartDecision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 fontAlgn="base"/>
            <a:r>
              <a:rPr lang="zh-CN" altLang="en-US" sz="900" strike="noStrike" noProof="1"/>
              <a:t>行政处罚实施机关启动处罚程序</a:t>
            </a:r>
            <a:endParaRPr lang="zh-CN" altLang="en-US" sz="900" strike="noStrike" noProof="1"/>
          </a:p>
        </p:txBody>
      </p:sp>
      <p:sp>
        <p:nvSpPr>
          <p:cNvPr id="9" name="流程图: 可选过程 8"/>
          <p:cNvSpPr/>
          <p:nvPr/>
        </p:nvSpPr>
        <p:spPr>
          <a:xfrm>
            <a:off x="1012825" y="290195"/>
            <a:ext cx="1322070" cy="438150"/>
          </a:xfrm>
          <a:prstGeom prst="flowChartAlternateProcess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l" fontAlgn="base"/>
            <a:r>
              <a:rPr lang="zh-CN" altLang="en-US" sz="900" strike="noStrike" noProof="1"/>
              <a:t>执法人员发现项目建设违反节能审查相关规定</a:t>
            </a:r>
            <a:endParaRPr lang="zh-CN" altLang="en-US" sz="900" strike="noStrike" noProof="1"/>
          </a:p>
        </p:txBody>
      </p:sp>
      <p:sp>
        <p:nvSpPr>
          <p:cNvPr id="10" name="流程图: 可选过程 9"/>
          <p:cNvSpPr/>
          <p:nvPr/>
        </p:nvSpPr>
        <p:spPr>
          <a:xfrm>
            <a:off x="7245350" y="290195"/>
            <a:ext cx="1322070" cy="438150"/>
          </a:xfrm>
          <a:prstGeom prst="flowChartAlternateProcess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l" fontAlgn="base"/>
            <a:r>
              <a:rPr lang="zh-CN" altLang="en-US" sz="900" strike="noStrike" noProof="1"/>
              <a:t>有关部门发现或群众举报项目建设违反节能审查相关规定</a:t>
            </a:r>
            <a:endParaRPr lang="zh-CN" altLang="en-US" sz="900" strike="noStrike" noProof="1"/>
          </a:p>
        </p:txBody>
      </p:sp>
      <p:cxnSp>
        <p:nvCxnSpPr>
          <p:cNvPr id="11" name="肘形连接符 10"/>
          <p:cNvCxnSpPr/>
          <p:nvPr/>
        </p:nvCxnSpPr>
        <p:spPr>
          <a:xfrm>
            <a:off x="2334895" y="509270"/>
            <a:ext cx="2455545" cy="219075"/>
          </a:xfrm>
          <a:prstGeom prst="bentConnector2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肘形连接符 15"/>
          <p:cNvCxnSpPr>
            <a:stCxn id="10" idx="1"/>
            <a:endCxn id="8" idx="0"/>
          </p:cNvCxnSpPr>
          <p:nvPr/>
        </p:nvCxnSpPr>
        <p:spPr>
          <a:xfrm rot="10800000" flipV="true">
            <a:off x="4791075" y="509270"/>
            <a:ext cx="2454275" cy="219075"/>
          </a:xfrm>
          <a:prstGeom prst="bentConnector2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>
            <a:stCxn id="8" idx="2"/>
            <a:endCxn id="6" idx="0"/>
          </p:cNvCxnSpPr>
          <p:nvPr/>
        </p:nvCxnSpPr>
        <p:spPr>
          <a:xfrm flipH="true">
            <a:off x="4789170" y="1362710"/>
            <a:ext cx="1905" cy="21590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>
            <a:stCxn id="6" idx="2"/>
            <a:endCxn id="7" idx="0"/>
          </p:cNvCxnSpPr>
          <p:nvPr/>
        </p:nvCxnSpPr>
        <p:spPr>
          <a:xfrm>
            <a:off x="4789170" y="1794510"/>
            <a:ext cx="1905" cy="28829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 flipH="true">
            <a:off x="4788535" y="2298700"/>
            <a:ext cx="635" cy="21600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 flipH="true">
            <a:off x="4793615" y="2734945"/>
            <a:ext cx="635" cy="21600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 flipH="true">
            <a:off x="4792345" y="3167380"/>
            <a:ext cx="635" cy="21600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 flipH="true">
            <a:off x="4794250" y="3599180"/>
            <a:ext cx="635" cy="21600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流程图: 可选过程 24"/>
          <p:cNvSpPr/>
          <p:nvPr/>
        </p:nvSpPr>
        <p:spPr>
          <a:xfrm>
            <a:off x="3779520" y="6262053"/>
            <a:ext cx="2032000" cy="431800"/>
          </a:xfrm>
          <a:prstGeom prst="flowChartAlternateProcess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l" fontAlgn="base"/>
            <a:r>
              <a:rPr lang="zh-CN" altLang="en-US" sz="900" strike="noStrike" noProof="1"/>
              <a:t>项目整改完毕，且取得节能审查意见后，允许违规项目复工建设或复产经营</a:t>
            </a:r>
            <a:endParaRPr lang="en-US" altLang="zh-CN" sz="900" strike="noStrike" noProof="1"/>
          </a:p>
        </p:txBody>
      </p:sp>
      <p:cxnSp>
        <p:nvCxnSpPr>
          <p:cNvPr id="40" name="肘形连接符 39"/>
          <p:cNvCxnSpPr>
            <a:stCxn id="41" idx="1"/>
            <a:endCxn id="5" idx="3"/>
          </p:cNvCxnSpPr>
          <p:nvPr/>
        </p:nvCxnSpPr>
        <p:spPr>
          <a:xfrm rot="10800000">
            <a:off x="3044825" y="2482215"/>
            <a:ext cx="734060" cy="1440815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肘形连接符 49"/>
          <p:cNvCxnSpPr>
            <a:stCxn id="47" idx="2"/>
            <a:endCxn id="13" idx="3"/>
          </p:cNvCxnSpPr>
          <p:nvPr/>
        </p:nvCxnSpPr>
        <p:spPr>
          <a:xfrm rot="5400000">
            <a:off x="5812790" y="2592705"/>
            <a:ext cx="1649730" cy="1939290"/>
          </a:xfrm>
          <a:prstGeom prst="bentConnector2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肘形连接符 50"/>
          <p:cNvCxnSpPr>
            <a:stCxn id="5" idx="2"/>
            <a:endCxn id="13" idx="1"/>
          </p:cNvCxnSpPr>
          <p:nvPr/>
        </p:nvCxnSpPr>
        <p:spPr>
          <a:xfrm rot="5400000" flipV="true">
            <a:off x="2147253" y="2612073"/>
            <a:ext cx="1656715" cy="1893570"/>
          </a:xfrm>
          <a:prstGeom prst="bentConnector2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箭头连接符 60"/>
          <p:cNvCxnSpPr>
            <a:stCxn id="13" idx="2"/>
            <a:endCxn id="2" idx="0"/>
          </p:cNvCxnSpPr>
          <p:nvPr/>
        </p:nvCxnSpPr>
        <p:spPr>
          <a:xfrm>
            <a:off x="4795520" y="4667250"/>
            <a:ext cx="0" cy="229235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箭头连接符 3"/>
          <p:cNvCxnSpPr>
            <a:stCxn id="2" idx="2"/>
            <a:endCxn id="49" idx="0"/>
          </p:cNvCxnSpPr>
          <p:nvPr/>
        </p:nvCxnSpPr>
        <p:spPr>
          <a:xfrm>
            <a:off x="4795520" y="5400040"/>
            <a:ext cx="0" cy="203835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>
            <a:stCxn id="49" idx="2"/>
            <a:endCxn id="25" idx="0"/>
          </p:cNvCxnSpPr>
          <p:nvPr/>
        </p:nvCxnSpPr>
        <p:spPr>
          <a:xfrm>
            <a:off x="4795520" y="6035675"/>
            <a:ext cx="0" cy="226695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流程图: 可选过程 13"/>
          <p:cNvSpPr/>
          <p:nvPr/>
        </p:nvSpPr>
        <p:spPr>
          <a:xfrm>
            <a:off x="6535420" y="2232978"/>
            <a:ext cx="2032000" cy="496888"/>
          </a:xfrm>
          <a:prstGeom prst="flowChartAlternateProcess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l" fontAlgn="base"/>
            <a:r>
              <a:rPr lang="zh-CN" altLang="en-US" sz="900">
                <a:sym typeface="+mn-ea"/>
              </a:rPr>
              <a:t>当场宣告行政处罚决定书或间接送达，督促项目建设单位填写送达回执</a:t>
            </a:r>
            <a:endParaRPr lang="en-US" altLang="zh-CN" sz="900" strike="noStrike" noProof="1">
              <a:sym typeface="+mn-ea"/>
            </a:endParaRPr>
          </a:p>
        </p:txBody>
      </p:sp>
      <p:cxnSp>
        <p:nvCxnSpPr>
          <p:cNvPr id="15" name="肘形连接符 14"/>
          <p:cNvCxnSpPr>
            <a:stCxn id="41" idx="3"/>
            <a:endCxn id="14" idx="1"/>
          </p:cNvCxnSpPr>
          <p:nvPr/>
        </p:nvCxnSpPr>
        <p:spPr>
          <a:xfrm flipV="true">
            <a:off x="5810885" y="2481580"/>
            <a:ext cx="724535" cy="1441450"/>
          </a:xfrm>
          <a:prstGeom prst="bentConnector3">
            <a:avLst>
              <a:gd name="adj1" fmla="val 50044"/>
            </a:avLst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流程图: 决策 17"/>
          <p:cNvSpPr/>
          <p:nvPr/>
        </p:nvSpPr>
        <p:spPr>
          <a:xfrm>
            <a:off x="6911340" y="5897245"/>
            <a:ext cx="1656080" cy="537845"/>
          </a:xfrm>
          <a:prstGeom prst="flowChartDecision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 fontAlgn="base"/>
            <a:r>
              <a:rPr lang="en-US" altLang="zh-CN" sz="900" strike="noStrike" noProof="1"/>
              <a:t>  </a:t>
            </a:r>
            <a:r>
              <a:rPr lang="zh-CN" altLang="en-US" sz="900" strike="noStrike" noProof="1"/>
              <a:t>市州发改</a:t>
            </a:r>
            <a:r>
              <a:rPr lang="en-US" altLang="zh-CN" sz="900" strike="noStrike" noProof="1"/>
              <a:t>   </a:t>
            </a:r>
            <a:endParaRPr lang="en-US" altLang="zh-CN" sz="900" strike="noStrike" noProof="1"/>
          </a:p>
          <a:p>
            <a:pPr algn="ctr" fontAlgn="base"/>
            <a:r>
              <a:rPr lang="en-US" altLang="zh-CN" sz="900" strike="noStrike" noProof="1"/>
              <a:t>  </a:t>
            </a:r>
            <a:r>
              <a:rPr lang="zh-CN" altLang="en-US" sz="900" strike="noStrike" noProof="1"/>
              <a:t>部门负责</a:t>
            </a:r>
            <a:endParaRPr lang="zh-CN" altLang="en-US" sz="900" strike="noStrike" noProof="1"/>
          </a:p>
        </p:txBody>
      </p:sp>
      <p:cxnSp>
        <p:nvCxnSpPr>
          <p:cNvPr id="26" name="肘形连接符 25"/>
          <p:cNvCxnSpPr>
            <a:stCxn id="18" idx="1"/>
            <a:endCxn id="49" idx="3"/>
          </p:cNvCxnSpPr>
          <p:nvPr/>
        </p:nvCxnSpPr>
        <p:spPr>
          <a:xfrm rot="10800000">
            <a:off x="5811520" y="5819775"/>
            <a:ext cx="1099820" cy="346710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肘形连接符 26"/>
          <p:cNvCxnSpPr>
            <a:stCxn id="18" idx="1"/>
            <a:endCxn id="25" idx="3"/>
          </p:cNvCxnSpPr>
          <p:nvPr/>
        </p:nvCxnSpPr>
        <p:spPr>
          <a:xfrm rot="10800000" flipV="true">
            <a:off x="5811520" y="6165850"/>
            <a:ext cx="1099820" cy="311785"/>
          </a:xfrm>
          <a:prstGeom prst="bentConnector3">
            <a:avLst>
              <a:gd name="adj1" fmla="val 50000"/>
            </a:avLst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true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false"/>
        </a:gradFill>
        <a:gradFill rotWithShape="true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false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true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false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true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false"/>
        </a:gradFill>
        <a:gradFill rotWithShape="true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false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true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false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303</Words>
  <Application>WPS 演示</Application>
  <PresentationFormat/>
  <Paragraphs>37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6" baseType="lpstr">
      <vt:lpstr>Arial</vt:lpstr>
      <vt:lpstr>宋体</vt:lpstr>
      <vt:lpstr>Wingdings</vt:lpstr>
      <vt:lpstr>Times New Roman</vt:lpstr>
      <vt:lpstr>微软雅黑</vt:lpstr>
      <vt:lpstr>黑体</vt:lpstr>
      <vt:lpstr>Arial Unicode MS</vt:lpstr>
      <vt:lpstr>Calibri</vt:lpstr>
      <vt:lpstr>DejaVu Sans</vt:lpstr>
      <vt:lpstr>仿宋_GB2312</vt:lpstr>
      <vt:lpstr>方正宋体S-超大字符集(SIP)</vt:lpstr>
      <vt:lpstr>汉仪中宋简</vt:lpstr>
      <vt:lpstr>FreeMono</vt:lpstr>
      <vt:lpstr>Latha</vt:lpstr>
      <vt:lpstr>Liberation Serif</vt:lpstr>
      <vt:lpstr>MathJax_WinChrome</vt:lpstr>
      <vt:lpstr>Noto Sans Armenian</vt:lpstr>
      <vt:lpstr>Noto Sans CJK JP Light</vt:lpstr>
      <vt:lpstr>Noto Sans Myanmar UI</vt:lpstr>
      <vt:lpstr>Noto Sans UI</vt:lpstr>
      <vt:lpstr>Noto Serif</vt:lpstr>
      <vt:lpstr>Noto Serif Georgian</vt:lpstr>
      <vt:lpstr>Noto Serif Khmer</vt:lpstr>
      <vt:lpstr>URW Chancery L</vt:lpstr>
      <vt:lpstr>默认设计模板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wps</dc:creator>
  <cp:lastModifiedBy>mfr</cp:lastModifiedBy>
  <cp:revision>15</cp:revision>
  <dcterms:created xsi:type="dcterms:W3CDTF">2022-07-28T02:23:31Z</dcterms:created>
  <dcterms:modified xsi:type="dcterms:W3CDTF">2022-07-28T02:23:31Z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2052-11.8.2.10337</vt:lpwstr>
  </property>
</Properties>
</file>